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3E83F0"/>
    <a:srgbClr val="69A4F7"/>
    <a:srgbClr val="CB833C"/>
    <a:srgbClr val="2E49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88"/>
    <p:restoredTop sz="94673"/>
  </p:normalViewPr>
  <p:slideViewPr>
    <p:cSldViewPr snapToGrid="0">
      <p:cViewPr varScale="1">
        <p:scale>
          <a:sx n="201" d="100"/>
          <a:sy n="201" d="100"/>
        </p:scale>
        <p:origin x="18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昊秋 曾" userId="33a3efec88d124ce" providerId="LiveId" clId="{F5E9A33A-D7AE-5A94-A5EF-D468F9626C61}"/>
    <pc:docChg chg="modSld">
      <pc:chgData name="昊秋 曾" userId="33a3efec88d124ce" providerId="LiveId" clId="{F5E9A33A-D7AE-5A94-A5EF-D468F9626C61}" dt="2025-12-29T03:20:40.932" v="1" actId="20577"/>
      <pc:docMkLst>
        <pc:docMk/>
      </pc:docMkLst>
      <pc:sldChg chg="modSp mod">
        <pc:chgData name="昊秋 曾" userId="33a3efec88d124ce" providerId="LiveId" clId="{F5E9A33A-D7AE-5A94-A5EF-D468F9626C61}" dt="2025-12-29T03:20:40.932" v="1" actId="20577"/>
        <pc:sldMkLst>
          <pc:docMk/>
          <pc:sldMk cId="0" sldId="259"/>
        </pc:sldMkLst>
        <pc:spChg chg="mod">
          <ac:chgData name="昊秋 曾" userId="33a3efec88d124ce" providerId="LiveId" clId="{F5E9A33A-D7AE-5A94-A5EF-D468F9626C61}" dt="2025-12-29T03:20:40.932" v="1" actId="20577"/>
          <ac:spMkLst>
            <pc:docMk/>
            <pc:sldMk cId="0" sldId="259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9105-6862-8C4F-BFE4-ADEA452A7DBD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36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65586" y="2103167"/>
            <a:ext cx="8460828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chemeClr val="accent5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基于多智能体协同分析的开源贡献者行为预测与影响力评估系统</a:t>
            </a:r>
            <a:endParaRPr lang="zh-CN" altLang="en-US" sz="3600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65586" y="3554505"/>
            <a:ext cx="846082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赛题方向：面向开源治理与运营的大模型与人工智能应用作品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865630" y="4280535"/>
            <a:ext cx="846137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核心工具：</a:t>
            </a:r>
            <a:r>
              <a:rPr lang="en-GB" altLang="zh-CN" b="0" i="0" dirty="0" err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OpenDigger</a:t>
            </a:r>
            <a:r>
              <a:rPr lang="en-GB" altLang="zh-CN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+ Meow-Tea-Taro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" name="直线连接符 12"/>
          <p:cNvCxnSpPr/>
          <p:nvPr/>
        </p:nvCxnSpPr>
        <p:spPr>
          <a:xfrm>
            <a:off x="1865586" y="3429000"/>
            <a:ext cx="8460828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>
            <a:off x="1865586" y="3917487"/>
            <a:ext cx="8460828" cy="0"/>
          </a:xfrm>
          <a:prstGeom prst="line">
            <a:avLst/>
          </a:prstGeom>
          <a:ln w="9525">
            <a:solidFill>
              <a:schemeClr val="tx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>
            <a:off x="1865586" y="4286819"/>
            <a:ext cx="8460828" cy="0"/>
          </a:xfrm>
          <a:prstGeom prst="line">
            <a:avLst/>
          </a:prstGeom>
          <a:ln w="9525">
            <a:solidFill>
              <a:schemeClr val="tx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865586" y="3917488"/>
            <a:ext cx="8460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团队名称：Q队        单位：华中农业大学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6550" y="1819283"/>
            <a:ext cx="6096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 algn="just">
              <a:buNone/>
            </a:pPr>
            <a:r>
              <a:rPr lang="zh-CN" altLang="en-US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随着开源成为数字基础设施的核心，对其健康与可持续性的评估，已成为行业发展的关键挑战。</a:t>
            </a: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400" b="0" i="0" dirty="0">
                <a:solidFill>
                  <a:schemeClr val="accent5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国家战略支撑：</a:t>
            </a:r>
            <a:r>
              <a:rPr lang="en-US" altLang="zh-CN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数字中国发展报告（</a:t>
            </a:r>
            <a:r>
              <a:rPr lang="en-US" altLang="zh-CN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2024</a:t>
            </a:r>
            <a:r>
              <a:rPr lang="zh-CN" altLang="en-US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年）</a:t>
            </a:r>
            <a:r>
              <a:rPr lang="en-US" altLang="zh-CN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指出，我国软件开发者数量突破</a:t>
            </a:r>
            <a:r>
              <a:rPr lang="en-US" altLang="zh-CN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940</a:t>
            </a:r>
            <a:r>
              <a:rPr lang="zh-CN" altLang="en-US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万，开源参与者数量排名世界第二。</a:t>
            </a: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400" b="0" i="0" dirty="0">
                <a:solidFill>
                  <a:schemeClr val="accent5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治理挑战凸显：</a:t>
            </a:r>
            <a:r>
              <a:rPr lang="zh-CN" altLang="en-US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然而，开源项目是代码、协作、行为多因子耦合的复杂系统。传统的评估方法已难以为继。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448302"/>
            <a:ext cx="68705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3600" b="0" i="0" dirty="0">
                <a:solidFill>
                  <a:schemeClr val="accent5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开源：数字中国战略的基石， 但其治理仍是“深水区”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144" y="1048467"/>
            <a:ext cx="5427135" cy="54271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402603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现有评估方法的三大困境：主观、割裂、滞后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048000" y="1438638"/>
            <a:ext cx="88074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800" b="0" i="0" dirty="0">
                <a:effectLst/>
                <a:latin typeface="system-ui"/>
              </a:rPr>
              <a:t>1.</a:t>
            </a:r>
            <a:r>
              <a:rPr lang="zh-CN" altLang="en-US" sz="2800" b="1" i="0" dirty="0">
                <a:effectLst/>
                <a:latin typeface="system-ui"/>
              </a:rPr>
              <a:t>高度依赖人工经验</a:t>
            </a:r>
            <a:endParaRPr lang="zh-CN" altLang="en-US" sz="2800" b="0" i="0" dirty="0">
              <a:effectLst/>
              <a:latin typeface="system-ui"/>
            </a:endParaRPr>
          </a:p>
          <a:p>
            <a:pPr algn="l"/>
            <a:r>
              <a:rPr lang="zh-CN" altLang="en-US" sz="2800" b="0" i="0" dirty="0">
                <a:effectLst/>
                <a:latin typeface="system-ui"/>
              </a:rPr>
              <a:t>健康度指标的权重设定主观性强，难以适应不同规模、阶段与治理模式的项目。正如行业共识，现有指标体系多为“拍脑袋”的静态规则。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48000" y="3254520"/>
            <a:ext cx="88074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800" b="0" i="0" dirty="0">
                <a:effectLst/>
                <a:latin typeface="system-ui"/>
              </a:rPr>
              <a:t>2.</a:t>
            </a:r>
            <a:r>
              <a:rPr lang="zh-CN" altLang="en-US" sz="2800" b="1" i="0" dirty="0">
                <a:effectLst/>
                <a:latin typeface="system-ui"/>
              </a:rPr>
              <a:t>缺乏协同分析能力</a:t>
            </a:r>
            <a:endParaRPr lang="zh-CN" altLang="en-US" sz="2800" b="0" i="0" dirty="0">
              <a:effectLst/>
              <a:latin typeface="system-ui"/>
            </a:endParaRPr>
          </a:p>
          <a:p>
            <a:pPr algn="l">
              <a:buNone/>
            </a:pPr>
            <a:r>
              <a:rPr lang="zh-CN" altLang="en-US" sz="2800" b="0" i="0" dirty="0">
                <a:effectLst/>
                <a:latin typeface="system-ui"/>
              </a:rPr>
              <a:t>活跃度、影响力、留存率等视角相互割裂，无法形成对项目整体状态的统一判断，难以找到真正的“北极星指标”。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48001" y="5070402"/>
            <a:ext cx="88074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800" b="0" i="0" dirty="0">
                <a:effectLst/>
                <a:latin typeface="system-ui"/>
              </a:rPr>
              <a:t>3.</a:t>
            </a:r>
            <a:r>
              <a:rPr lang="zh-CN" altLang="en-US" sz="2800" b="1" i="0" dirty="0">
                <a:effectLst/>
                <a:latin typeface="system-ui"/>
              </a:rPr>
              <a:t>静态分析局限</a:t>
            </a:r>
            <a:endParaRPr lang="zh-CN" altLang="en-US" sz="2800" b="0" i="0" dirty="0">
              <a:effectLst/>
              <a:latin typeface="system-ui"/>
            </a:endParaRPr>
          </a:p>
          <a:p>
            <a:pPr algn="l"/>
            <a:r>
              <a:rPr lang="zh-CN" altLang="en-US" sz="2800" b="0" i="0" dirty="0">
                <a:effectLst/>
                <a:latin typeface="system-ui"/>
              </a:rPr>
              <a:t>难以动态捕捉和预测关键风险，如核心贡献者流失、维护者负载过高等演化过程。</a:t>
            </a:r>
          </a:p>
        </p:txBody>
      </p:sp>
      <p:pic>
        <p:nvPicPr>
          <p:cNvPr id="17" name="图形 1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150" y="1676400"/>
            <a:ext cx="1342880" cy="1342880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8340" y="5199409"/>
            <a:ext cx="1126980" cy="1126980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6280" y="3551034"/>
            <a:ext cx="1116620" cy="11166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" y="454983"/>
            <a:ext cx="121919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我们的破局点：将评估重构为“多智能体协同决策”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" y="4066957"/>
            <a:ext cx="121919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我们不再计算静态指标，而是用多智能体模拟一个由多位“</a:t>
            </a:r>
            <a:r>
              <a:rPr lang="en-GB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专家”组成的治理委员会，对社区健康进行动态、协同的研判。</a:t>
            </a:r>
          </a:p>
          <a:p>
            <a:pPr algn="l"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核心目标：</a:t>
            </a:r>
          </a:p>
          <a:p>
            <a:pPr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数据驱动：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接入 </a:t>
            </a:r>
            <a:r>
              <a:rPr lang="en-GB" altLang="zh-CN" sz="2000" dirty="0" err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OpenDigger</a:t>
            </a:r>
            <a:r>
              <a:rPr lang="en-GB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全域协作数据，构建全景式输入。</a:t>
            </a:r>
          </a:p>
          <a:p>
            <a:pPr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行为预测：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利用 </a:t>
            </a:r>
            <a:r>
              <a:rPr lang="en-GB" altLang="zh-CN" sz="200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Meow-Tea-Taro</a:t>
            </a:r>
            <a:r>
              <a:rPr lang="en-GB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框架，建模贡献者行为的时间序列演化。</a:t>
            </a:r>
          </a:p>
          <a:p>
            <a:pPr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影响力建模：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多智能体仲裁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，识别协作网络中的关键节点及其演化趋势。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100042"/>
            <a:ext cx="7772400" cy="28399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31" y="2036128"/>
            <a:ext cx="5156769" cy="343784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737695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数据层：</a:t>
            </a:r>
            <a:r>
              <a:rPr lang="en-GB" altLang="zh-CN" sz="3600" dirty="0" err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OpenDigger</a:t>
            </a:r>
            <a:r>
              <a:rPr lang="zh-CN" altLang="en-GB" sz="360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360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捕捉生态脉搏的精密传感器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5600" y="4542746"/>
            <a:ext cx="4794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我们视 </a:t>
            </a:r>
            <a:r>
              <a:rPr lang="en-GB" altLang="zh-CN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OpenDigger</a:t>
            </a:r>
            <a:r>
              <a:rPr lang="en-GB" altLang="zh-CN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为一套精密的多维传感器。它是中国乃至全球开源度量的重要基础设施，为我们的多智能体提供决策依据。</a:t>
            </a:r>
          </a:p>
          <a:p>
            <a:pPr algn="l">
              <a:buNone/>
            </a:pPr>
            <a:endParaRPr lang="zh-CN" altLang="en-US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2057654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、多维数据与国家标准</a:t>
            </a:r>
            <a:endParaRPr lang="en-US" altLang="zh-CN" b="0" i="0" dirty="0">
              <a:solidFill>
                <a:schemeClr val="accent5">
                  <a:lumMod val="7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接入 </a:t>
            </a:r>
            <a:r>
              <a:rPr lang="en-GB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OpenDigger</a:t>
            </a:r>
            <a:r>
              <a:rPr lang="en-GB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提供的全域 </a:t>
            </a:r>
            <a:r>
              <a:rPr lang="en-GB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OpenRank</a:t>
            </a:r>
            <a:r>
              <a:rPr lang="en-GB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影响力、仓库活跃度、开发者留存等指标。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OpenRank</a:t>
            </a:r>
            <a:r>
              <a:rPr lang="en-GB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作为一种开源社区评价算法，已进入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信息技术开源治理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国家标准，被数十家企业采纳。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buNone/>
            </a:pPr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、构建智能体的三大分析视角</a:t>
            </a: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视角 </a:t>
            </a:r>
            <a:r>
              <a:rPr lang="en-GB" altLang="zh-CN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GB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活跃度时序（代码提交，</a:t>
            </a:r>
            <a:r>
              <a:rPr lang="en-GB" altLang="zh-CN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PR</a:t>
            </a:r>
            <a:r>
              <a:rPr lang="zh-CN" altLang="en-GB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GB" altLang="zh-CN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Issue 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响应）</a:t>
            </a:r>
            <a:endParaRPr lang="en-US" altLang="zh-CN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endParaRPr lang="en-US" altLang="zh-CN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、构建智能体的三大分析视角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视角 </a:t>
            </a:r>
            <a:r>
              <a:rPr lang="en-GB" altLang="zh-CN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GB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留存与风险（贡献者流失，新成员增长）</a:t>
            </a:r>
            <a:endParaRPr lang="en-US" altLang="zh-CN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视角 </a:t>
            </a:r>
            <a:r>
              <a:rPr lang="en-GB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GB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协作网络（节点中心性，影响力演化）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436968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引擎层：</a:t>
            </a:r>
            <a:r>
              <a:rPr lang="en-GB" altLang="zh-CN" sz="360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Meow-Tea-Taro</a:t>
            </a:r>
            <a:r>
              <a:rPr lang="zh-CN" altLang="en-GB" sz="360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360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烹饪可解释治理策略的“</a:t>
            </a:r>
            <a:r>
              <a:rPr lang="en-GB" altLang="zh-CN" sz="360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360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厨房”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1205022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我们采用 </a:t>
            </a:r>
            <a:r>
              <a:rPr lang="en-GB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Meow-Tea-Taro</a:t>
            </a:r>
            <a:r>
              <a:rPr lang="zh-CN" altLang="en-GB" sz="20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一个模块化的多回合智能体强化学习框架。它如同一位“主厨”，指挥多个“智能助手”协同工作。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092950" y="1939158"/>
            <a:ext cx="5099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zh-CN" alt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协同决策机制</a:t>
            </a:r>
            <a:endParaRPr lang="en-US" altLang="zh-CN" sz="2000" b="0" i="0" dirty="0">
              <a:solidFill>
                <a:schemeClr val="accent5">
                  <a:lumMod val="7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None/>
            </a:pPr>
            <a:endParaRPr lang="zh-CN" altLang="en-US" sz="2000" b="0" i="0" dirty="0">
              <a:solidFill>
                <a:schemeClr val="accent5">
                  <a:lumMod val="7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None/>
            </a:pPr>
            <a:r>
              <a:rPr lang="en-US" altLang="zh-CN" sz="2000" b="1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1. </a:t>
            </a:r>
            <a:r>
              <a:rPr lang="zh-CN" altLang="en-US" sz="2000" b="1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多视角分析</a:t>
            </a:r>
          </a:p>
          <a:p>
            <a:pPr marL="342900" indent="-342900" algn="just">
              <a:buFont typeface="Arial" panose="020B0604020202090204" pitchFamily="34" charset="0"/>
              <a:buChar char="•"/>
            </a:pPr>
            <a:r>
              <a:rPr lang="zh-CN" altLang="en-US" sz="20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不同智能体（助手）分别审视活跃度、风险和影响力维度的局部证据。</a:t>
            </a:r>
            <a:endParaRPr lang="en-US" altLang="zh-CN" sz="2000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just">
              <a:buFont typeface="Arial" panose="020B0604020202090204" pitchFamily="34" charset="0"/>
              <a:buChar char="•"/>
            </a:pPr>
            <a:endParaRPr lang="zh-CN" altLang="en-US" sz="2000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None/>
            </a:pPr>
            <a:r>
              <a:rPr lang="en-US" altLang="zh-CN" sz="2000" b="1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sz="2000" b="1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自洽仲裁逻辑</a:t>
            </a:r>
          </a:p>
          <a:p>
            <a:pPr marL="342900" indent="-342900" algn="just">
              <a:buFont typeface="Arial" panose="020B0604020202090204" pitchFamily="34" charset="0"/>
              <a:buChar char="•"/>
            </a:pPr>
            <a:r>
              <a:rPr lang="zh-CN" altLang="en-US" sz="20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利用框架的</a:t>
            </a:r>
            <a:r>
              <a:rPr lang="en-GB" altLang="zh-CN" sz="2000" b="0" i="0" dirty="0" err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agent_loop</a:t>
            </a:r>
            <a:r>
              <a:rPr lang="zh-CN" altLang="en-US" sz="20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机制，由“仲裁智能体”综合多方意见，彻底替代人工硬编码权重。</a:t>
            </a:r>
            <a:endParaRPr lang="en-US" altLang="zh-CN" sz="2000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just">
              <a:buFont typeface="Arial" panose="020B0604020202090204" pitchFamily="34" charset="0"/>
              <a:buChar char="•"/>
            </a:pPr>
            <a:endParaRPr lang="zh-CN" altLang="en-US" sz="2000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None/>
            </a:pPr>
            <a:r>
              <a:rPr lang="en-US" altLang="zh-CN" sz="2000" b="1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lang="zh-CN" altLang="en-US" sz="2000" b="1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演化建模</a:t>
            </a:r>
          </a:p>
          <a:p>
            <a:pPr marL="342900" indent="-342900" algn="just">
              <a:buFont typeface="Arial" panose="020B0604020202090204" pitchFamily="34" charset="0"/>
              <a:buChar char="•"/>
            </a:pPr>
            <a:r>
              <a:rPr lang="zh-CN" altLang="en-US" sz="20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通过多回合（</a:t>
            </a:r>
            <a:r>
              <a:rPr lang="en-GB" altLang="zh-CN" sz="20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Multi-turn</a:t>
            </a:r>
            <a:r>
              <a:rPr lang="zh-CN" altLang="en-GB" sz="20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0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追踪，持续捕捉社区状态的细微变化，实现从“看见”到“预见”。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2034631"/>
            <a:ext cx="6777054" cy="451803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84213" y="37460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BFBFB"/>
                </a:solidFill>
              </a:rPr>
              <a:t>仲裁智能体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820713" y="60399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3E83F0"/>
                </a:solidFill>
              </a:rPr>
              <a:t>风险智能体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27442" y="240967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3E83F0"/>
                </a:solidFill>
              </a:rPr>
              <a:t>活跃度智能体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087663" y="240967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3E83F0"/>
                </a:solidFill>
              </a:rPr>
              <a:t>影响力智能体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712103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实现路径：基于框架的模块化设计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220" y="1502244"/>
            <a:ext cx="11910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system-ui"/>
              </a:rPr>
              <a:t>我们使用 </a:t>
            </a:r>
            <a:r>
              <a:rPr lang="en-GB" altLang="zh-CN" b="0" i="0" dirty="0">
                <a:solidFill>
                  <a:srgbClr val="3E83F0"/>
                </a:solidFill>
                <a:effectLst/>
                <a:latin typeface="system-ui"/>
              </a:rPr>
              <a:t>Meow-Tea-Taro </a:t>
            </a:r>
            <a:r>
              <a:rPr lang="zh-CN" altLang="en-US" b="0" i="0" dirty="0">
                <a:effectLst/>
                <a:latin typeface="system-ui"/>
              </a:rPr>
              <a:t>框架，其不仅能协调多个“专家智能体”从不同维度审视数据，还能通过不断的强化学习微调</a:t>
            </a:r>
            <a:r>
              <a:rPr lang="zh-CN" altLang="en-GB" b="0" i="0" dirty="0">
                <a:effectLst/>
                <a:latin typeface="system-ui"/>
              </a:rPr>
              <a:t>，</a:t>
            </a:r>
            <a:r>
              <a:rPr lang="zh-CN" altLang="en-US" b="0" i="0" dirty="0">
                <a:effectLst/>
                <a:latin typeface="system-ui"/>
              </a:rPr>
              <a:t>将杂乱的行为指标转化为精准的可解释治理决策。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009650" y="3601430"/>
            <a:ext cx="2222500" cy="2361220"/>
          </a:xfrm>
          <a:prstGeom prst="rect">
            <a:avLst/>
          </a:prstGeom>
          <a:noFill/>
          <a:ln w="25400" cap="rnd">
            <a:solidFill>
              <a:srgbClr val="0070C0"/>
            </a:solidFill>
            <a:prstDash val="dash"/>
            <a:round/>
          </a:ln>
        </p:spPr>
        <p:txBody>
          <a:bodyPr wrap="square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3E83F0"/>
                </a:solidFill>
                <a:effectLst/>
                <a:latin typeface="system-ui"/>
              </a:rPr>
              <a:t>数据预处理</a:t>
            </a:r>
          </a:p>
          <a:p>
            <a:pPr algn="l">
              <a:buNone/>
            </a:pPr>
            <a:r>
              <a:rPr lang="zh-CN" altLang="en-US" b="0" i="0" dirty="0">
                <a:effectLst/>
                <a:latin typeface="system-ui"/>
              </a:rPr>
              <a:t> </a:t>
            </a:r>
            <a:endParaRPr lang="en-US" altLang="zh-CN" b="0" i="0" dirty="0">
              <a:effectLst/>
              <a:latin typeface="system-ui"/>
            </a:endParaRPr>
          </a:p>
          <a:p>
            <a:pPr>
              <a:buNone/>
            </a:pPr>
            <a:r>
              <a:rPr lang="zh-CN" altLang="en-US" b="0" i="0" dirty="0">
                <a:effectLst/>
                <a:latin typeface="system-ui"/>
              </a:rPr>
              <a:t>编写脚本，从</a:t>
            </a:r>
            <a:r>
              <a:rPr lang="en-GB" altLang="zh-CN" b="0" i="0" dirty="0" err="1">
                <a:solidFill>
                  <a:srgbClr val="CB833C"/>
                </a:solidFill>
                <a:effectLst/>
                <a:latin typeface="system-ui"/>
              </a:rPr>
              <a:t>OpenDigger</a:t>
            </a:r>
            <a:r>
              <a:rPr lang="en-GB" altLang="zh-CN" b="0" i="0" dirty="0">
                <a:solidFill>
                  <a:srgbClr val="CB833C"/>
                </a:solidFill>
                <a:effectLst/>
                <a:latin typeface="system-ui"/>
              </a:rPr>
              <a:t> </a:t>
            </a:r>
            <a:r>
              <a:rPr lang="zh-CN" altLang="en-US" b="0" i="0" dirty="0">
                <a:effectLst/>
                <a:latin typeface="system-ui"/>
              </a:rPr>
              <a:t>拉取指标，生成训练</a:t>
            </a:r>
            <a:r>
              <a:rPr lang="en-US" altLang="zh-CN" b="0" i="0" dirty="0">
                <a:effectLst/>
                <a:latin typeface="system-ui"/>
              </a:rPr>
              <a:t>/</a:t>
            </a:r>
            <a:r>
              <a:rPr lang="zh-CN" altLang="en-US" b="0" i="0" dirty="0">
                <a:effectLst/>
                <a:latin typeface="system-ui"/>
              </a:rPr>
              <a:t>验证 </a:t>
            </a:r>
            <a:r>
              <a:rPr lang="en-GB" altLang="zh-CN" b="0" i="0" dirty="0">
                <a:effectLst/>
                <a:latin typeface="system-ui"/>
              </a:rPr>
              <a:t>Parquet </a:t>
            </a:r>
            <a:r>
              <a:rPr lang="zh-CN" altLang="en-US" b="0" i="0" dirty="0">
                <a:effectLst/>
                <a:latin typeface="system-ui"/>
              </a:rPr>
              <a:t>文件。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587751" y="3601430"/>
            <a:ext cx="2222500" cy="2361220"/>
          </a:xfrm>
          <a:prstGeom prst="rect">
            <a:avLst/>
          </a:prstGeom>
          <a:noFill/>
          <a:ln w="25400" cap="rnd">
            <a:solidFill>
              <a:srgbClr val="0070C0"/>
            </a:solidFill>
            <a:prstDash val="dash"/>
            <a:round/>
          </a:ln>
        </p:spPr>
        <p:txBody>
          <a:bodyPr wrap="square">
            <a:noAutofit/>
          </a:bodyPr>
          <a:lstStyle/>
          <a:p>
            <a:pPr algn="l">
              <a:buFont typeface="+mj-lt"/>
              <a:buAutoNum type="arabicPeriod" startAt="2"/>
            </a:pPr>
            <a:r>
              <a:rPr lang="zh-CN" altLang="en-US" b="1" i="0" dirty="0">
                <a:solidFill>
                  <a:srgbClr val="3E83F0"/>
                </a:solidFill>
                <a:effectLst/>
                <a:latin typeface="system-ui"/>
              </a:rPr>
              <a:t>环境与智能体定义</a:t>
            </a:r>
          </a:p>
          <a:p>
            <a:pPr algn="l">
              <a:buNone/>
            </a:pPr>
            <a:r>
              <a:rPr lang="zh-CN" altLang="en-US" b="0" i="0" dirty="0">
                <a:effectLst/>
                <a:latin typeface="system-ui"/>
              </a:rPr>
              <a:t> </a:t>
            </a:r>
            <a:endParaRPr lang="en-US" altLang="zh-CN" dirty="0">
              <a:latin typeface="system-ui"/>
            </a:endParaRPr>
          </a:p>
          <a:p>
            <a:r>
              <a:rPr lang="zh-CN" altLang="en-US" b="0" i="0" dirty="0">
                <a:effectLst/>
                <a:latin typeface="system-ui"/>
              </a:rPr>
              <a:t>定义</a:t>
            </a:r>
            <a:r>
              <a:rPr lang="en-GB" altLang="zh-CN" b="0" i="0" dirty="0" err="1">
                <a:solidFill>
                  <a:srgbClr val="CB833C"/>
                </a:solidFill>
                <a:effectLst/>
                <a:latin typeface="system-ui"/>
              </a:rPr>
              <a:t>OpenDigger</a:t>
            </a:r>
            <a:r>
              <a:rPr lang="zh-CN" altLang="en-US" b="0" i="0" dirty="0">
                <a:effectLst/>
                <a:latin typeface="system-ui"/>
              </a:rPr>
              <a:t>评估环境和多智能体协同逻辑。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248400" y="3601430"/>
            <a:ext cx="2222500" cy="2361220"/>
          </a:xfrm>
          <a:prstGeom prst="rect">
            <a:avLst/>
          </a:prstGeom>
          <a:noFill/>
          <a:ln w="25400" cap="rnd">
            <a:solidFill>
              <a:srgbClr val="0070C0"/>
            </a:solidFill>
            <a:prstDash val="dash"/>
            <a:round/>
          </a:ln>
        </p:spPr>
        <p:txBody>
          <a:bodyPr wrap="square">
            <a:noAutofit/>
          </a:bodyPr>
          <a:lstStyle/>
          <a:p>
            <a:pPr algn="l">
              <a:buFont typeface="+mj-lt"/>
              <a:buAutoNum type="arabicPeriod" startAt="3"/>
            </a:pPr>
            <a:r>
              <a:rPr lang="zh-CN" altLang="en-US" b="1" i="0" dirty="0">
                <a:solidFill>
                  <a:srgbClr val="3E83F0"/>
                </a:solidFill>
                <a:effectLst/>
                <a:latin typeface="system-ui"/>
              </a:rPr>
              <a:t>训练与微调</a:t>
            </a:r>
          </a:p>
          <a:p>
            <a:pPr algn="l">
              <a:buNone/>
            </a:pPr>
            <a:r>
              <a:rPr lang="zh-CN" altLang="en-US" b="0" i="0" dirty="0">
                <a:effectLst/>
                <a:latin typeface="system-ui"/>
              </a:rPr>
              <a:t> </a:t>
            </a:r>
            <a:endParaRPr lang="en-US" altLang="zh-CN" b="0" i="0" dirty="0">
              <a:effectLst/>
              <a:latin typeface="system-ui"/>
            </a:endParaRPr>
          </a:p>
          <a:p>
            <a:pPr algn="l">
              <a:buNone/>
            </a:pPr>
            <a:r>
              <a:rPr lang="zh-CN" altLang="en-GB" dirty="0">
                <a:latin typeface="system-ui"/>
              </a:rPr>
              <a:t>利用</a:t>
            </a:r>
            <a:r>
              <a:rPr lang="en-GB" altLang="zh-CN" dirty="0">
                <a:solidFill>
                  <a:srgbClr val="CB833C"/>
                </a:solidFill>
                <a:latin typeface="system-ui"/>
              </a:rPr>
              <a:t>PPO/GRPO </a:t>
            </a:r>
            <a:r>
              <a:rPr lang="zh-CN" altLang="en-US" dirty="0">
                <a:solidFill>
                  <a:srgbClr val="CB833C"/>
                </a:solidFill>
                <a:latin typeface="system-ui"/>
              </a:rPr>
              <a:t>训练管线</a:t>
            </a:r>
            <a:r>
              <a:rPr lang="zh-CN" altLang="en-US" b="0" i="0" dirty="0">
                <a:effectLst/>
                <a:latin typeface="system-ui"/>
              </a:rPr>
              <a:t>，对智能体的预测与仲裁能力进行微调。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909050" y="3601430"/>
            <a:ext cx="2222500" cy="2361220"/>
          </a:xfrm>
          <a:prstGeom prst="rect">
            <a:avLst/>
          </a:prstGeom>
          <a:noFill/>
          <a:ln w="25400" cap="rnd">
            <a:solidFill>
              <a:srgbClr val="0070C0"/>
            </a:solidFill>
            <a:prstDash val="dash"/>
            <a:round/>
          </a:ln>
        </p:spPr>
        <p:txBody>
          <a:bodyPr wrap="square">
            <a:noAutofit/>
          </a:bodyPr>
          <a:lstStyle/>
          <a:p>
            <a:pPr algn="l">
              <a:buNone/>
            </a:pPr>
            <a:r>
              <a:rPr lang="en-US" altLang="zh-CN" b="1" i="0" dirty="0">
                <a:solidFill>
                  <a:srgbClr val="3E83F0"/>
                </a:solidFill>
                <a:effectLst/>
                <a:latin typeface="system-ui"/>
              </a:rPr>
              <a:t>4. </a:t>
            </a:r>
            <a:r>
              <a:rPr lang="zh-CN" altLang="en-US" b="1" i="0" dirty="0">
                <a:solidFill>
                  <a:srgbClr val="3E83F0"/>
                </a:solidFill>
                <a:effectLst/>
                <a:latin typeface="system-ui"/>
              </a:rPr>
              <a:t>异步评估</a:t>
            </a:r>
            <a:endParaRPr lang="en-US" altLang="zh-CN" b="1" i="0" dirty="0">
              <a:solidFill>
                <a:srgbClr val="3E83F0"/>
              </a:solidFill>
              <a:effectLst/>
              <a:latin typeface="system-ui"/>
            </a:endParaRPr>
          </a:p>
          <a:p>
            <a:pPr algn="l">
              <a:buNone/>
            </a:pPr>
            <a:endParaRPr lang="zh-CN" altLang="en-US" b="1" i="0" dirty="0">
              <a:solidFill>
                <a:srgbClr val="3E83F0"/>
              </a:solidFill>
              <a:effectLst/>
              <a:latin typeface="system-ui"/>
            </a:endParaRPr>
          </a:p>
          <a:p>
            <a:pPr algn="l">
              <a:buNone/>
            </a:pPr>
            <a:r>
              <a:rPr lang="zh-CN" altLang="en-US" b="0" i="0" dirty="0">
                <a:effectLst/>
                <a:latin typeface="system-ui"/>
              </a:rPr>
              <a:t>利用框架的异步分布式计算能力，实现高吞吐的社区数据批量评估。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60" y="2319424"/>
            <a:ext cx="970879" cy="110957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315" y="2357524"/>
            <a:ext cx="933372" cy="103337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019" y="2408581"/>
            <a:ext cx="931262" cy="93126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1682" y="2357524"/>
            <a:ext cx="897236" cy="9823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5102" y="262023"/>
            <a:ext cx="11204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四大核心优势：从静态计算到动态洞察的本质突破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0" y="1121416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69A4F7"/>
                </a:solidFill>
                <a:effectLst/>
                <a:latin typeface="system-ui"/>
              </a:rPr>
              <a:t>去人工化权重</a:t>
            </a:r>
          </a:p>
          <a:p>
            <a:r>
              <a:rPr lang="zh-CN" altLang="en-US" sz="2400" b="0" i="0" dirty="0">
                <a:effectLst/>
                <a:latin typeface="system-ui"/>
              </a:rPr>
              <a:t>智能体通过“协商”形成结论，鲁棒性与适应性远超静态规则。</a:t>
            </a:r>
            <a:endParaRPr lang="en-US" altLang="zh-CN" sz="2400" b="0" i="0" dirty="0">
              <a:effectLst/>
              <a:latin typeface="system-ui"/>
            </a:endParaRPr>
          </a:p>
          <a:p>
            <a:pPr algn="l">
              <a:buNone/>
            </a:pPr>
            <a:endParaRPr lang="en-US" altLang="zh-CN" sz="2400" dirty="0">
              <a:solidFill>
                <a:srgbClr val="69A4F7"/>
              </a:solidFill>
              <a:latin typeface="system-ui"/>
            </a:endParaRPr>
          </a:p>
          <a:p>
            <a:pPr algn="l">
              <a:buNone/>
            </a:pPr>
            <a:r>
              <a:rPr lang="zh-CN" altLang="en-US" sz="2400" b="1" i="0" dirty="0">
                <a:solidFill>
                  <a:srgbClr val="69A4F7"/>
                </a:solidFill>
                <a:effectLst/>
                <a:latin typeface="system-ui"/>
              </a:rPr>
              <a:t>可解释证据链</a:t>
            </a:r>
          </a:p>
          <a:p>
            <a:pPr algn="l">
              <a:buNone/>
            </a:pPr>
            <a:r>
              <a:rPr lang="zh-CN" altLang="en-US" sz="2400" b="0" i="0" dirty="0">
                <a:effectLst/>
                <a:latin typeface="system-ui"/>
              </a:rPr>
              <a:t>不仅输出评分，更能提供支持</a:t>
            </a:r>
          </a:p>
          <a:p>
            <a:pPr algn="l">
              <a:buNone/>
            </a:pPr>
            <a:r>
              <a:rPr lang="zh-CN" altLang="en-US" sz="2400" b="0" i="0" dirty="0">
                <a:effectLst/>
                <a:latin typeface="system-ui"/>
              </a:rPr>
              <a:t>结论的数据证据与治理建议（例如：识别关键开发者负载过高风险）。</a:t>
            </a:r>
            <a:endParaRPr lang="en-US" altLang="zh-CN" sz="2400" b="0" i="0" dirty="0">
              <a:effectLst/>
              <a:latin typeface="system-ui"/>
            </a:endParaRPr>
          </a:p>
          <a:p>
            <a:pPr algn="l">
              <a:buNone/>
            </a:pPr>
            <a:endParaRPr lang="en-US" altLang="zh-CN" sz="2400" b="0" i="0" dirty="0">
              <a:effectLst/>
              <a:latin typeface="system-ui"/>
            </a:endParaRPr>
          </a:p>
          <a:p>
            <a:r>
              <a:rPr lang="zh-CN" altLang="en-US" sz="2400" b="1" i="0" dirty="0">
                <a:solidFill>
                  <a:srgbClr val="69A4F7"/>
                </a:solidFill>
                <a:effectLst/>
                <a:latin typeface="system-ui"/>
              </a:rPr>
              <a:t>前瞻性演化预测</a:t>
            </a:r>
          </a:p>
          <a:p>
            <a:r>
              <a:rPr lang="zh-CN" altLang="en-US" sz="2400" b="0" i="0" dirty="0">
                <a:effectLst/>
                <a:latin typeface="system-ui"/>
              </a:rPr>
              <a:t>非单点评估，而是对贡献者行为与社区健康的动态趋势进行识别与预警。</a:t>
            </a:r>
            <a:endParaRPr lang="en-US" altLang="zh-CN" sz="2400" b="0" i="0" dirty="0">
              <a:effectLst/>
              <a:latin typeface="system-ui"/>
            </a:endParaRPr>
          </a:p>
          <a:p>
            <a:endParaRPr lang="en-US" altLang="zh-CN" sz="2400" b="0" i="0" dirty="0">
              <a:effectLst/>
              <a:latin typeface="system-ui"/>
            </a:endParaRPr>
          </a:p>
          <a:p>
            <a:r>
              <a:rPr lang="zh-CN" altLang="en-US" sz="2400" b="1" i="0" dirty="0">
                <a:solidFill>
                  <a:srgbClr val="69A4F7"/>
                </a:solidFill>
                <a:effectLst/>
                <a:latin typeface="system-ui"/>
              </a:rPr>
              <a:t>最小改动复现</a:t>
            </a:r>
          </a:p>
          <a:p>
            <a:r>
              <a:rPr lang="zh-CN" altLang="en-US" sz="2400" b="0" i="0" dirty="0">
                <a:effectLst/>
                <a:latin typeface="system-ui"/>
              </a:rPr>
              <a:t>模块化设计，可快速接入不同开源项目，实现评估逻辑的复用。</a:t>
            </a:r>
          </a:p>
          <a:p>
            <a:endParaRPr lang="zh-CN" altLang="en-US" b="0" i="0" dirty="0">
              <a:effectLst/>
              <a:latin typeface="system-ui"/>
            </a:endParaRPr>
          </a:p>
          <a:p>
            <a:pPr algn="l">
              <a:buNone/>
            </a:pPr>
            <a:endParaRPr lang="zh-CN" altLang="en-US" b="1" i="0" dirty="0">
              <a:effectLst/>
              <a:latin typeface="system-u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468228"/>
            <a:ext cx="1018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预期成果与生态价值：赋能下一代开源治理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91" y="1676549"/>
            <a:ext cx="4634562" cy="30099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37691" y="2844433"/>
            <a:ext cx="162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数据层可插拔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723416" y="4685288"/>
            <a:ext cx="1454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分析逻辑可复用与扩展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363429" y="2021666"/>
            <a:ext cx="7231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除了 </a:t>
            </a:r>
            <a:r>
              <a:rPr lang="en-GB" altLang="zh-CN" b="0" i="0" dirty="0" err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OpenDigger</a:t>
            </a:r>
            <a:r>
              <a:rPr lang="zh-CN" altLang="en-GB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未来可接入 </a:t>
            </a:r>
            <a:r>
              <a:rPr lang="en-GB" altLang="zh-CN" b="0" i="0" dirty="0" err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Gitee</a:t>
            </a:r>
            <a:r>
              <a:rPr lang="zh-CN" altLang="en-GB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企业内部代码库等数据。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949091" y="3029099"/>
            <a:ext cx="2323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i="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可复制的分析范式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363429" y="3853130"/>
            <a:ext cx="61880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当前的多智能体分析框架可被轻松扩展，加入新的分析视角：</a:t>
            </a: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 b="1" i="0" dirty="0">
                <a:solidFill>
                  <a:srgbClr val="3E83F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项目健康度评估 </a:t>
            </a:r>
            <a:r>
              <a:rPr lang="en-GB" altLang="zh-CN" b="1" i="0" dirty="0">
                <a:solidFill>
                  <a:srgbClr val="3E83F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Agent</a:t>
            </a:r>
            <a:r>
              <a:rPr lang="zh-CN" altLang="en-GB" b="1" i="0" dirty="0">
                <a:solidFill>
                  <a:srgbClr val="3E83F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综合评估社区活跃度、代码质量等。</a:t>
            </a: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 b="1" i="0" dirty="0">
                <a:solidFill>
                  <a:srgbClr val="3E83F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安全风险演化分析 </a:t>
            </a:r>
            <a:r>
              <a:rPr lang="en-GB" altLang="zh-CN" b="1" i="0" dirty="0">
                <a:solidFill>
                  <a:srgbClr val="3E83F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Agent</a:t>
            </a:r>
            <a:r>
              <a:rPr lang="zh-CN" altLang="en-GB" b="1" i="0" dirty="0">
                <a:solidFill>
                  <a:srgbClr val="3E83F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监控依赖库风险、异常提交行为等。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65969" y="5984201"/>
            <a:ext cx="10964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3E83F0"/>
                </a:solidFill>
                <a:effectLst/>
                <a:latin typeface="system-ui"/>
              </a:rPr>
              <a:t>本作品为开源社区治理提供了一种可解释、可扩展、数据驱动的智能分析新范式。</a:t>
            </a:r>
            <a:endParaRPr lang="zh-CN" altLang="en-US" sz="2400" b="1" dirty="0">
              <a:solidFill>
                <a:srgbClr val="3E83F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1031</Words>
  <Application>Microsoft Macintosh PowerPoint</Application>
  <PresentationFormat>宽屏</PresentationFormat>
  <Paragraphs>85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等线 Light</vt:lpstr>
      <vt:lpstr>黑体</vt:lpstr>
      <vt:lpstr>system-ui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昊秋 曾</dc:creator>
  <cp:lastModifiedBy>昊秋 曾</cp:lastModifiedBy>
  <cp:revision>2</cp:revision>
  <dcterms:created xsi:type="dcterms:W3CDTF">2025-12-29T03:20:08Z</dcterms:created>
  <dcterms:modified xsi:type="dcterms:W3CDTF">2025-12-29T03:20:43Z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CD47C9A95D73DEE668F351694D2A06F5_42</vt:lpwstr>
  </property>
  <property fmtid="{D5CDD505-2E9C-101B-9397-08002B2CF9AE}" pid="3" name="KSOProductBuildVer">
    <vt:lpwstr>2052-12.1.24031.24031</vt:lpwstr>
  </property>
</Properties>
</file>